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4" r:id="rId4"/>
    <p:sldId id="266" r:id="rId5"/>
    <p:sldId id="267" r:id="rId6"/>
    <p:sldId id="258" r:id="rId7"/>
    <p:sldId id="268" r:id="rId8"/>
    <p:sldId id="257" r:id="rId9"/>
    <p:sldId id="269" r:id="rId10"/>
    <p:sldId id="271" r:id="rId11"/>
    <p:sldId id="272" r:id="rId12"/>
    <p:sldId id="273" r:id="rId13"/>
    <p:sldId id="274" r:id="rId14"/>
    <p:sldId id="275" r:id="rId15"/>
    <p:sldId id="263" r:id="rId16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layfair Display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38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33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4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4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8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0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032" y="68196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latin typeface="+mj-lt"/>
              </a:rPr>
              <a:t>Introduction Arduino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latin typeface="+mj-lt"/>
              </a:rPr>
              <a:t>Interactions and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600" dirty="0">
                <a:latin typeface="+mj-lt"/>
              </a:rPr>
              <a:t>SPI Protocol</a:t>
            </a:r>
            <a:endParaRPr lang="en-US" sz="61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1032" y="3359229"/>
            <a:ext cx="7323663" cy="3699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4400" dirty="0"/>
          </a:p>
          <a:p>
            <a:pPr marL="0" indent="0">
              <a:lnSpc>
                <a:spcPts val="2850"/>
              </a:lnSpc>
              <a:buNone/>
            </a:pPr>
            <a:r>
              <a:rPr lang="en-US" sz="4400" dirty="0"/>
              <a:t> </a:t>
            </a:r>
          </a:p>
        </p:txBody>
      </p:sp>
      <p:sp>
        <p:nvSpPr>
          <p:cNvPr id="5" name="Shape 2"/>
          <p:cNvSpPr/>
          <p:nvPr/>
        </p:nvSpPr>
        <p:spPr>
          <a:xfrm>
            <a:off x="793790" y="50828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19AB4BB4-E79E-3905-D714-9E5B89D9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968" y="0"/>
            <a:ext cx="8229600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F39FD-4635-1189-B7EC-9E3C384CC90B}"/>
              </a:ext>
            </a:extLst>
          </p:cNvPr>
          <p:cNvSpPr txBox="1"/>
          <p:nvPr/>
        </p:nvSpPr>
        <p:spPr>
          <a:xfrm>
            <a:off x="561032" y="4879568"/>
            <a:ext cx="66066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By Reut Michaeli &amp; Yaniv Gabay</a:t>
            </a:r>
          </a:p>
          <a:p>
            <a:endParaRPr lang="en-US" sz="4800" dirty="0"/>
          </a:p>
          <a:p>
            <a:endParaRPr lang="en-IL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579" y="12879"/>
            <a:ext cx="6401036" cy="20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The Second Exercise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0407-3808-163B-8F9B-DF0C50133D1A}"/>
              </a:ext>
            </a:extLst>
          </p:cNvPr>
          <p:cNvSpPr txBox="1"/>
          <p:nvPr/>
        </p:nvSpPr>
        <p:spPr>
          <a:xfrm>
            <a:off x="914159" y="1477752"/>
            <a:ext cx="6401036" cy="452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430D6-8E66-C83A-62B9-438709AB11DD}"/>
              </a:ext>
            </a:extLst>
          </p:cNvPr>
          <p:cNvSpPr txBox="1"/>
          <p:nvPr/>
        </p:nvSpPr>
        <p:spPr>
          <a:xfrm>
            <a:off x="218943" y="1030310"/>
            <a:ext cx="139864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created an SPI, we transformed into a modular class in C++.</a:t>
            </a:r>
          </a:p>
          <a:p>
            <a:r>
              <a:rPr lang="en-US" sz="2800" dirty="0"/>
              <a:t>We needed to create new classes:</a:t>
            </a:r>
          </a:p>
          <a:p>
            <a:endParaRPr lang="en-US" sz="2800" dirty="0"/>
          </a:p>
          <a:p>
            <a:r>
              <a:rPr lang="en-US" sz="2800" b="1" dirty="0"/>
              <a:t>Analog to Digital Converter (ADC) </a:t>
            </a:r>
            <a:r>
              <a:rPr lang="en-US" sz="2800" dirty="0"/>
              <a:t>- Convert an analog signal,(like sound or temperature) into a digital signal which allows us to process it.</a:t>
            </a:r>
          </a:p>
          <a:p>
            <a:endParaRPr lang="en-US" sz="2800" dirty="0"/>
          </a:p>
          <a:p>
            <a:r>
              <a:rPr lang="en-US" sz="2800" b="1" dirty="0"/>
              <a:t>Digital To Analog Converter (DAC) </a:t>
            </a:r>
            <a:r>
              <a:rPr lang="en-US" sz="2800" dirty="0"/>
              <a:t>- Convert a digital signal (binary numbers) back into an analog signal.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L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1DD2A4-E99A-5BF1-DAC7-F2CCB356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32441" r="10175"/>
          <a:stretch/>
        </p:blipFill>
        <p:spPr bwMode="auto">
          <a:xfrm>
            <a:off x="6851562" y="4114800"/>
            <a:ext cx="7830355" cy="41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A0DB4-3EF4-B17E-09A0-4EE5D3B0970A}"/>
              </a:ext>
            </a:extLst>
          </p:cNvPr>
          <p:cNvSpPr txBox="1"/>
          <p:nvPr/>
        </p:nvSpPr>
        <p:spPr>
          <a:xfrm>
            <a:off x="231579" y="5084704"/>
            <a:ext cx="3632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of those classes, has an SPI</a:t>
            </a:r>
          </a:p>
          <a:p>
            <a:r>
              <a:rPr lang="en-US" sz="2800" dirty="0"/>
              <a:t>Object that help them</a:t>
            </a:r>
          </a:p>
          <a:p>
            <a:r>
              <a:rPr lang="en-US" sz="2800" dirty="0"/>
              <a:t>Communicate with the Master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30091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579" y="12879"/>
            <a:ext cx="6401036" cy="20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The Second Exercise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0407-3808-163B-8F9B-DF0C50133D1A}"/>
              </a:ext>
            </a:extLst>
          </p:cNvPr>
          <p:cNvSpPr txBox="1"/>
          <p:nvPr/>
        </p:nvSpPr>
        <p:spPr>
          <a:xfrm>
            <a:off x="914159" y="1477752"/>
            <a:ext cx="6401036" cy="452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AD0C5E6-28C1-B298-2A9F-52ED82266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4962" y="1358721"/>
            <a:ext cx="11337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37DEE-C92F-CF1F-C970-854510EB2FCD}"/>
              </a:ext>
            </a:extLst>
          </p:cNvPr>
          <p:cNvSpPr txBox="1"/>
          <p:nvPr/>
        </p:nvSpPr>
        <p:spPr>
          <a:xfrm>
            <a:off x="231579" y="1907515"/>
            <a:ext cx="43275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user</a:t>
            </a:r>
          </a:p>
          <a:p>
            <a:r>
              <a:rPr lang="en-US" sz="3200" dirty="0"/>
              <a:t>Interact with the master</a:t>
            </a:r>
          </a:p>
          <a:p>
            <a:r>
              <a:rPr lang="en-US" sz="3200" dirty="0"/>
              <a:t>And chooses</a:t>
            </a:r>
          </a:p>
          <a:p>
            <a:r>
              <a:rPr lang="en-US" sz="3200" dirty="0"/>
              <a:t>Which operation</a:t>
            </a:r>
          </a:p>
          <a:p>
            <a:r>
              <a:rPr lang="en-US" sz="3200" dirty="0"/>
              <a:t>(Read, Write) </a:t>
            </a:r>
          </a:p>
          <a:p>
            <a:r>
              <a:rPr lang="en-US" sz="3200" dirty="0"/>
              <a:t>On Which component</a:t>
            </a:r>
          </a:p>
          <a:p>
            <a:r>
              <a:rPr lang="en-US" sz="3200" dirty="0"/>
              <a:t>(DAC OR ADC)</a:t>
            </a:r>
          </a:p>
          <a:p>
            <a:endParaRPr lang="en-US" sz="3200" dirty="0"/>
          </a:p>
          <a:p>
            <a:r>
              <a:rPr lang="en-US" sz="3200" dirty="0"/>
              <a:t>For example, </a:t>
            </a:r>
          </a:p>
          <a:p>
            <a:r>
              <a:rPr lang="en-US" sz="3200" dirty="0"/>
              <a:t>WR_ADC = Write to ADC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2625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579" y="12879"/>
            <a:ext cx="6401036" cy="20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The Second Exercise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0407-3808-163B-8F9B-DF0C50133D1A}"/>
              </a:ext>
            </a:extLst>
          </p:cNvPr>
          <p:cNvSpPr txBox="1"/>
          <p:nvPr/>
        </p:nvSpPr>
        <p:spPr>
          <a:xfrm>
            <a:off x="914159" y="1477752"/>
            <a:ext cx="6401036" cy="452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37DEE-C92F-CF1F-C970-854510EB2FCD}"/>
              </a:ext>
            </a:extLst>
          </p:cNvPr>
          <p:cNvSpPr txBox="1"/>
          <p:nvPr/>
        </p:nvSpPr>
        <p:spPr>
          <a:xfrm>
            <a:off x="231578" y="1147662"/>
            <a:ext cx="143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Last step was to create a Potentiometer class that communicates over the SPI ,  based on the Data sheet, we have received.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3B1A6-2D1D-F979-5EF8-E4525907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03" y="2793729"/>
            <a:ext cx="10883207" cy="1891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C484F-DD6E-6042-0D1A-66EA6190D821}"/>
              </a:ext>
            </a:extLst>
          </p:cNvPr>
          <p:cNvSpPr txBox="1"/>
          <p:nvPr/>
        </p:nvSpPr>
        <p:spPr>
          <a:xfrm>
            <a:off x="231579" y="4801225"/>
            <a:ext cx="137806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represents the writing instructions or Data to the digital potentiometer.</a:t>
            </a:r>
          </a:p>
          <a:p>
            <a:r>
              <a:rPr lang="en-US" sz="3600" dirty="0"/>
              <a:t>In total 16 bits (and only 16 bytes).</a:t>
            </a:r>
          </a:p>
          <a:p>
            <a:r>
              <a:rPr lang="en-US" sz="3600" dirty="0"/>
              <a:t>First 8 bits represents the COMMAND byte, the last 8 bits are the Data byte.</a:t>
            </a:r>
          </a:p>
        </p:txBody>
      </p:sp>
    </p:spTree>
    <p:extLst>
      <p:ext uri="{BB962C8B-B14F-4D97-AF65-F5344CB8AC3E}">
        <p14:creationId xmlns:p14="http://schemas.microsoft.com/office/powerpoint/2010/main" val="242321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579" y="12879"/>
            <a:ext cx="6401036" cy="20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The Second Exercise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0407-3808-163B-8F9B-DF0C50133D1A}"/>
              </a:ext>
            </a:extLst>
          </p:cNvPr>
          <p:cNvSpPr txBox="1"/>
          <p:nvPr/>
        </p:nvSpPr>
        <p:spPr>
          <a:xfrm>
            <a:off x="914159" y="1477752"/>
            <a:ext cx="6401036" cy="452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37DEE-C92F-CF1F-C970-854510EB2FCD}"/>
              </a:ext>
            </a:extLst>
          </p:cNvPr>
          <p:cNvSpPr txBox="1"/>
          <p:nvPr/>
        </p:nvSpPr>
        <p:spPr>
          <a:xfrm>
            <a:off x="231578" y="1147662"/>
            <a:ext cx="143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COMMAND Byte:</a:t>
            </a:r>
            <a:endParaRPr lang="en-IL" sz="3200" dirty="0">
              <a:latin typeface="+mj-lt"/>
            </a:endParaRPr>
          </a:p>
        </p:txBody>
      </p:sp>
      <p:pic>
        <p:nvPicPr>
          <p:cNvPr id="9" name="Picture 8" descr="A diagram of a command byte&#10;&#10;Description automatically generated">
            <a:extLst>
              <a:ext uri="{FF2B5EF4-FFF2-40B4-BE49-F238E27FC236}">
                <a16:creationId xmlns:a16="http://schemas.microsoft.com/office/drawing/2014/main" id="{981DAB67-434C-C646-0026-5BB54AEF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6" y="2062527"/>
            <a:ext cx="11835654" cy="54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0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tenionmete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04DF6D0-2631-764B-E782-13F69BE63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Thanks Alot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interest in the Aurdionu project.</a:t>
            </a:r>
            <a:endParaRPr lang="en-US" sz="1750" dirty="0"/>
          </a:p>
        </p:txBody>
      </p:sp>
      <p:pic>
        <p:nvPicPr>
          <p:cNvPr id="6" name="Picture 5" descr="A computer chip with a thank you sign&#10;&#10;Description automatically generated">
            <a:extLst>
              <a:ext uri="{FF2B5EF4-FFF2-40B4-BE49-F238E27FC236}">
                <a16:creationId xmlns:a16="http://schemas.microsoft.com/office/drawing/2014/main" id="{F8B53F94-A676-0C2C-0F6D-FDF9FEAC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8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and&#10;&#10;Description automatically generated">
            <a:extLst>
              <a:ext uri="{FF2B5EF4-FFF2-40B4-BE49-F238E27FC236}">
                <a16:creationId xmlns:a16="http://schemas.microsoft.com/office/drawing/2014/main" id="{093A1A6C-ADDD-FB87-2136-F0C3D72B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3108960"/>
            <a:ext cx="5120640" cy="5120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7E3823-1FAF-557E-57E5-D5C23DD1906D}"/>
              </a:ext>
            </a:extLst>
          </p:cNvPr>
          <p:cNvSpPr txBox="1"/>
          <p:nvPr/>
        </p:nvSpPr>
        <p:spPr>
          <a:xfrm>
            <a:off x="143691" y="65314"/>
            <a:ext cx="139903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latin typeface="+mj-lt"/>
              </a:rPr>
              <a:t>Important</a:t>
            </a:r>
          </a:p>
          <a:p>
            <a:r>
              <a:rPr lang="en-US" sz="6600" dirty="0"/>
              <a:t>In this presentation, we will introduce many concepts that might be new to some of you. </a:t>
            </a:r>
          </a:p>
          <a:p>
            <a:r>
              <a:rPr lang="en-US" sz="6600" dirty="0"/>
              <a:t>Given our time constraints,</a:t>
            </a:r>
          </a:p>
          <a:p>
            <a:r>
              <a:rPr lang="en-US" sz="6600" dirty="0"/>
              <a:t>we won't be able to explore </a:t>
            </a:r>
          </a:p>
          <a:p>
            <a:r>
              <a:rPr lang="en-US" sz="6600" dirty="0"/>
              <a:t>each subject in depth.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60818-0F72-A719-7581-43E093B81B78}"/>
              </a:ext>
            </a:extLst>
          </p:cNvPr>
          <p:cNvSpPr txBox="1"/>
          <p:nvPr/>
        </p:nvSpPr>
        <p:spPr>
          <a:xfrm>
            <a:off x="9509760" y="7784758"/>
            <a:ext cx="3174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800" dirty="0"/>
              <a:t>תמונה של נפנוף ידיים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60116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AAB062-3C6E-793B-6927-DA6E6178B323}"/>
              </a:ext>
            </a:extLst>
          </p:cNvPr>
          <p:cNvSpPr txBox="1"/>
          <p:nvPr/>
        </p:nvSpPr>
        <p:spPr>
          <a:xfrm>
            <a:off x="418012" y="587829"/>
            <a:ext cx="12030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Understanding Arduino</a:t>
            </a:r>
          </a:p>
          <a:p>
            <a:endParaRPr lang="en-IL" sz="6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BEA3C-0AD1-86CC-86FA-6AB8ADCF1C33}"/>
              </a:ext>
            </a:extLst>
          </p:cNvPr>
          <p:cNvSpPr txBox="1"/>
          <p:nvPr/>
        </p:nvSpPr>
        <p:spPr>
          <a:xfrm>
            <a:off x="418012" y="1776549"/>
            <a:ext cx="12266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 popular microcontroller board that easy to use for electronics projects.</a:t>
            </a:r>
          </a:p>
          <a:p>
            <a:r>
              <a:rPr lang="en-US" sz="4800" dirty="0"/>
              <a:t>Its simple.</a:t>
            </a:r>
          </a:p>
          <a:p>
            <a:r>
              <a:rPr lang="en-US" sz="4800" dirty="0"/>
              <a:t>Most of it open source .</a:t>
            </a:r>
          </a:p>
          <a:p>
            <a:r>
              <a:rPr lang="en-US" sz="4800" dirty="0"/>
              <a:t>And very flexible.</a:t>
            </a:r>
            <a:endParaRPr lang="en-IL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BD51C-219E-64C1-D634-340AF9AD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707" y="3304488"/>
            <a:ext cx="6401693" cy="4925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43E15C-012B-1F66-42F4-DAC11811DC45}"/>
              </a:ext>
            </a:extLst>
          </p:cNvPr>
          <p:cNvSpPr txBox="1"/>
          <p:nvPr/>
        </p:nvSpPr>
        <p:spPr>
          <a:xfrm>
            <a:off x="418012" y="5966091"/>
            <a:ext cx="7184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Microcontroller –  Integrated circuit, that included a processor, memory, input and output peripherals, on a single chip.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36872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A8A5F4-C7A0-1634-C63E-132C1B2E1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88"/>
          <a:stretch/>
        </p:blipFill>
        <p:spPr>
          <a:xfrm>
            <a:off x="0" y="3657601"/>
            <a:ext cx="4754879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6472F-B736-3132-9C89-EF006A7B1F97}"/>
              </a:ext>
            </a:extLst>
          </p:cNvPr>
          <p:cNvSpPr txBox="1"/>
          <p:nvPr/>
        </p:nvSpPr>
        <p:spPr>
          <a:xfrm>
            <a:off x="300445" y="209006"/>
            <a:ext cx="12435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Some use cases of Arduino</a:t>
            </a:r>
          </a:p>
          <a:p>
            <a:r>
              <a:rPr lang="en-US" sz="3600" dirty="0"/>
              <a:t>Open source, easy to use, and popular = Many Modular Shields(basically add-ons), which can be plugged directly into the board.</a:t>
            </a:r>
          </a:p>
          <a:p>
            <a:endParaRPr lang="en-I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0825E-12B1-1F0B-29D9-3D3F8DFE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96" y="3418597"/>
            <a:ext cx="7224604" cy="481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81741-CAC2-8836-9302-E76FA5D8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9"/>
          <a:stretch/>
        </p:blipFill>
        <p:spPr>
          <a:xfrm>
            <a:off x="3452433" y="4881274"/>
            <a:ext cx="4842760" cy="334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9D9E8-3E67-EB06-CF2D-E0A2CB26135E}"/>
              </a:ext>
            </a:extLst>
          </p:cNvPr>
          <p:cNvSpPr txBox="1"/>
          <p:nvPr/>
        </p:nvSpPr>
        <p:spPr>
          <a:xfrm>
            <a:off x="95350" y="7767935"/>
            <a:ext cx="427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Espresso machine </a:t>
            </a:r>
            <a:endParaRPr lang="en-IL" sz="24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2E527-614E-704A-019E-6D86392E3D6C}"/>
              </a:ext>
            </a:extLst>
          </p:cNvPr>
          <p:cNvSpPr txBox="1"/>
          <p:nvPr/>
        </p:nvSpPr>
        <p:spPr>
          <a:xfrm>
            <a:off x="3452433" y="4885518"/>
            <a:ext cx="427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Parking Sensor</a:t>
            </a:r>
            <a:endParaRPr lang="en-IL" sz="24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CD5C8-F900-E68B-E12C-B315B139A8DF}"/>
              </a:ext>
            </a:extLst>
          </p:cNvPr>
          <p:cNvSpPr txBox="1"/>
          <p:nvPr/>
        </p:nvSpPr>
        <p:spPr>
          <a:xfrm>
            <a:off x="7405796" y="3453219"/>
            <a:ext cx="427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LED screen Module</a:t>
            </a:r>
            <a:endParaRPr lang="en-IL" sz="2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437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s with a question mark&#10;&#10;Description automatically generated">
            <a:extLst>
              <a:ext uri="{FF2B5EF4-FFF2-40B4-BE49-F238E27FC236}">
                <a16:creationId xmlns:a16="http://schemas.microsoft.com/office/drawing/2014/main" id="{B6A20077-2782-77D4-6194-C587C8682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335" y="1263535"/>
            <a:ext cx="6966064" cy="6966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12F4A-4658-0758-CFB5-C8E1B1011DE8}"/>
              </a:ext>
            </a:extLst>
          </p:cNvPr>
          <p:cNvSpPr txBox="1"/>
          <p:nvPr/>
        </p:nvSpPr>
        <p:spPr>
          <a:xfrm>
            <a:off x="133004" y="53724"/>
            <a:ext cx="8861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Communication is key</a:t>
            </a:r>
            <a:endParaRPr lang="en-IL" sz="60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D8BE8-51D2-0A1D-8778-CD7711568174}"/>
              </a:ext>
            </a:extLst>
          </p:cNvPr>
          <p:cNvSpPr txBox="1"/>
          <p:nvPr/>
        </p:nvSpPr>
        <p:spPr>
          <a:xfrm>
            <a:off x="349136" y="1297401"/>
            <a:ext cx="69660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Multiple Devices </a:t>
            </a:r>
            <a:r>
              <a:rPr lang="en-US" sz="4000" dirty="0"/>
              <a:t>– allows multiple devices to work together to accomplish a task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Data Sharing </a:t>
            </a:r>
            <a:r>
              <a:rPr lang="en-US" sz="4000" dirty="0"/>
              <a:t>– to coordinate and make decisions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Scale</a:t>
            </a:r>
            <a:r>
              <a:rPr lang="en-US" sz="4000" dirty="0"/>
              <a:t> – not overload a single board with many tasks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And </a:t>
            </a:r>
            <a:r>
              <a:rPr lang="en-US" sz="4000" b="1" dirty="0"/>
              <a:t>much</a:t>
            </a:r>
            <a:r>
              <a:rPr lang="en-US" sz="4000" dirty="0"/>
              <a:t> </a:t>
            </a:r>
            <a:r>
              <a:rPr lang="en-US" sz="4000" b="1" dirty="0"/>
              <a:t>much</a:t>
            </a:r>
            <a:r>
              <a:rPr lang="en-US" sz="4000" dirty="0"/>
              <a:t> more….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99762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923" y="557808"/>
            <a:ext cx="7293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j-lt"/>
                <a:ea typeface="Playfair Display" pitchFamily="34" charset="-122"/>
                <a:cs typeface="Playfair Display" pitchFamily="34" charset="-120"/>
              </a:rPr>
              <a:t>Understanding SPI Protocol</a:t>
            </a:r>
            <a:endParaRPr lang="en-US" sz="445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995A8-C009-6D4A-8842-B95634C0A782}"/>
              </a:ext>
            </a:extLst>
          </p:cNvPr>
          <p:cNvSpPr txBox="1"/>
          <p:nvPr/>
        </p:nvSpPr>
        <p:spPr>
          <a:xfrm>
            <a:off x="505923" y="1332290"/>
            <a:ext cx="7960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Serial Peripheral Interface, a communication protocol used for data exchange between a master device and one or more slave devices.</a:t>
            </a:r>
            <a:endParaRPr lang="en-IL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36730-2DB6-460E-3CBC-B951C9FC9F69}"/>
              </a:ext>
            </a:extLst>
          </p:cNvPr>
          <p:cNvSpPr txBox="1"/>
          <p:nvPr/>
        </p:nvSpPr>
        <p:spPr>
          <a:xfrm>
            <a:off x="505923" y="3680421"/>
            <a:ext cx="796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Master</a:t>
            </a:r>
            <a:r>
              <a:rPr lang="en-US" sz="3600" dirty="0"/>
              <a:t>- The device that initiates and controls the communication. Generates a clock signal and select which slave to communicate with.</a:t>
            </a:r>
          </a:p>
          <a:p>
            <a:endParaRPr lang="en-US" sz="3600" dirty="0"/>
          </a:p>
          <a:p>
            <a:r>
              <a:rPr lang="en-US" sz="3600" b="1" dirty="0"/>
              <a:t>Slave</a:t>
            </a:r>
            <a:r>
              <a:rPr lang="en-US" sz="3600" dirty="0"/>
              <a:t>- The device that responds to the masters' commands, operated only when selected.</a:t>
            </a:r>
            <a:endParaRPr lang="en-IL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F34EF5E-5631-7EB5-C72F-D854EE4E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21" t="-7265" r="749" b="7265"/>
          <a:stretch/>
        </p:blipFill>
        <p:spPr>
          <a:xfrm>
            <a:off x="7714445" y="4797598"/>
            <a:ext cx="6829578" cy="3409950"/>
          </a:xfrm>
          <a:prstGeom prst="rect">
            <a:avLst/>
          </a:prstGeom>
        </p:spPr>
      </p:pic>
      <p:pic>
        <p:nvPicPr>
          <p:cNvPr id="2050" name="Picture 2" descr="Arduino SPI">
            <a:extLst>
              <a:ext uri="{FF2B5EF4-FFF2-40B4-BE49-F238E27FC236}">
                <a16:creationId xmlns:a16="http://schemas.microsoft.com/office/drawing/2014/main" id="{D4652E5E-F514-E098-A8CE-9AD408B7C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41"/>
          <a:stretch/>
        </p:blipFill>
        <p:spPr bwMode="auto">
          <a:xfrm>
            <a:off x="491067" y="135467"/>
            <a:ext cx="13665200" cy="397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A5CBE-1861-B3FA-B96D-1BDD0C0F5136}"/>
              </a:ext>
            </a:extLst>
          </p:cNvPr>
          <p:cNvSpPr txBox="1"/>
          <p:nvPr/>
        </p:nvSpPr>
        <p:spPr>
          <a:xfrm>
            <a:off x="3018773" y="1052185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MOSI</a:t>
            </a:r>
            <a:endParaRPr lang="en-IL" sz="3200" b="1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77AD1-A3B5-62E1-3418-18B49F4D364D}"/>
              </a:ext>
            </a:extLst>
          </p:cNvPr>
          <p:cNvSpPr txBox="1"/>
          <p:nvPr/>
        </p:nvSpPr>
        <p:spPr>
          <a:xfrm>
            <a:off x="9659656" y="1054271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MOSI</a:t>
            </a:r>
            <a:endParaRPr lang="en-IL" sz="3200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749F5-95B9-5901-E81C-F192DA089543}"/>
              </a:ext>
            </a:extLst>
          </p:cNvPr>
          <p:cNvSpPr txBox="1"/>
          <p:nvPr/>
        </p:nvSpPr>
        <p:spPr>
          <a:xfrm>
            <a:off x="3018772" y="1832745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00FFFF"/>
                </a:highlight>
              </a:rPr>
              <a:t>MISO</a:t>
            </a:r>
            <a:endParaRPr lang="en-IL" sz="3200" b="1" dirty="0">
              <a:highlight>
                <a:srgbClr val="00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8609-21B5-1891-8246-BBE332FE9703}"/>
              </a:ext>
            </a:extLst>
          </p:cNvPr>
          <p:cNvSpPr txBox="1"/>
          <p:nvPr/>
        </p:nvSpPr>
        <p:spPr>
          <a:xfrm>
            <a:off x="9659656" y="1832745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00FFFF"/>
                </a:highlight>
              </a:rPr>
              <a:t>MISO</a:t>
            </a:r>
            <a:endParaRPr lang="en-IL" sz="3200" b="1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B3788-4B04-8E7C-1294-0C85DF5E061B}"/>
              </a:ext>
            </a:extLst>
          </p:cNvPr>
          <p:cNvSpPr txBox="1"/>
          <p:nvPr/>
        </p:nvSpPr>
        <p:spPr>
          <a:xfrm>
            <a:off x="3160440" y="2546898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00FF"/>
                </a:highlight>
              </a:rPr>
              <a:t>SCLK</a:t>
            </a:r>
            <a:endParaRPr lang="en-IL" sz="3200" b="1" dirty="0">
              <a:highlight>
                <a:srgbClr val="FF00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00DA-1883-B504-DCEE-729FE9F717B4}"/>
              </a:ext>
            </a:extLst>
          </p:cNvPr>
          <p:cNvSpPr txBox="1"/>
          <p:nvPr/>
        </p:nvSpPr>
        <p:spPr>
          <a:xfrm>
            <a:off x="9772387" y="2517948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00FF"/>
                </a:highlight>
              </a:rPr>
              <a:t>SCLK</a:t>
            </a:r>
            <a:endParaRPr lang="en-IL" sz="3200" b="1" dirty="0">
              <a:highlight>
                <a:srgbClr val="FF00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BEB8E-BD7B-378B-1A84-01073C483070}"/>
              </a:ext>
            </a:extLst>
          </p:cNvPr>
          <p:cNvSpPr txBox="1"/>
          <p:nvPr/>
        </p:nvSpPr>
        <p:spPr>
          <a:xfrm>
            <a:off x="3469707" y="3261051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CS</a:t>
            </a:r>
            <a:endParaRPr lang="en-IL" sz="3200" b="1" dirty="0">
              <a:highlight>
                <a:srgbClr val="00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496D8-3C77-F845-E2CA-29ED10444FF2}"/>
              </a:ext>
            </a:extLst>
          </p:cNvPr>
          <p:cNvSpPr txBox="1"/>
          <p:nvPr/>
        </p:nvSpPr>
        <p:spPr>
          <a:xfrm>
            <a:off x="9772387" y="3284233"/>
            <a:ext cx="2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CS</a:t>
            </a:r>
            <a:endParaRPr lang="en-IL" sz="3200" b="1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BE83-2196-0249-254B-8B6991121658}"/>
              </a:ext>
            </a:extLst>
          </p:cNvPr>
          <p:cNvSpPr txBox="1"/>
          <p:nvPr/>
        </p:nvSpPr>
        <p:spPr>
          <a:xfrm>
            <a:off x="373487" y="4244178"/>
            <a:ext cx="7443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Master Out Slave In (</a:t>
            </a:r>
            <a:r>
              <a:rPr lang="en-US" sz="2400" b="1" dirty="0">
                <a:highlight>
                  <a:srgbClr val="FFFF00"/>
                </a:highlight>
              </a:rPr>
              <a:t>MOSI</a:t>
            </a:r>
            <a:r>
              <a:rPr lang="en-US" sz="2400" b="1" dirty="0"/>
              <a:t>) </a:t>
            </a:r>
            <a:r>
              <a:rPr lang="en-US" sz="2400" dirty="0"/>
              <a:t>– The line over which data flows from master to slave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Master In Slave Out (</a:t>
            </a:r>
            <a:r>
              <a:rPr lang="en-US" sz="2400" b="1" dirty="0">
                <a:highlight>
                  <a:srgbClr val="00FFFF"/>
                </a:highlight>
              </a:rPr>
              <a:t>MISO</a:t>
            </a:r>
            <a:r>
              <a:rPr lang="en-US" sz="2400" b="1" dirty="0"/>
              <a:t>) </a:t>
            </a:r>
            <a:r>
              <a:rPr lang="en-US" sz="2400" dirty="0"/>
              <a:t>– Data flow from slave back to the master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Serial Clock (</a:t>
            </a:r>
            <a:r>
              <a:rPr lang="en-US" sz="2400" b="1" dirty="0">
                <a:highlight>
                  <a:srgbClr val="FF00FF"/>
                </a:highlight>
              </a:rPr>
              <a:t>SCLK</a:t>
            </a:r>
            <a:r>
              <a:rPr lang="en-US" sz="2400" b="1" dirty="0"/>
              <a:t>) </a:t>
            </a:r>
            <a:r>
              <a:rPr lang="en-US" sz="2400" dirty="0"/>
              <a:t>– Controlled by the master, this clock signal coordinates the timing of data transmission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Chip Select (</a:t>
            </a:r>
            <a:r>
              <a:rPr lang="en-US" sz="2400" b="1" dirty="0">
                <a:highlight>
                  <a:srgbClr val="00FF00"/>
                </a:highlight>
              </a:rPr>
              <a:t>CS</a:t>
            </a:r>
            <a:r>
              <a:rPr lang="en-US" sz="2400" b="1" dirty="0"/>
              <a:t>) </a:t>
            </a:r>
            <a:r>
              <a:rPr lang="en-US" sz="2400" dirty="0"/>
              <a:t>– A separate line from the master to each slave, used to active one slave at a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AE9A4-6346-A624-1632-478D32205E60}"/>
              </a:ext>
            </a:extLst>
          </p:cNvPr>
          <p:cNvSpPr txBox="1"/>
          <p:nvPr/>
        </p:nvSpPr>
        <p:spPr>
          <a:xfrm>
            <a:off x="445201" y="7365938"/>
            <a:ext cx="712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communication in SPI is based on the transition between </a:t>
            </a:r>
            <a:r>
              <a:rPr lang="en-US" sz="2400" b="1" u="sng" dirty="0"/>
              <a:t>LOW</a:t>
            </a:r>
            <a:r>
              <a:rPr lang="en-US" sz="2400" dirty="0"/>
              <a:t> and </a:t>
            </a:r>
            <a:r>
              <a:rPr lang="en-US" sz="2400" b="1" u="sng" dirty="0"/>
              <a:t>HIGH</a:t>
            </a:r>
            <a:r>
              <a:rPr lang="en-US" sz="2400" dirty="0"/>
              <a:t> digital signals. (like 0 and 1).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65831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914160" y="914401"/>
            <a:ext cx="6401036" cy="20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At last, we can talk about the first Exercise.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60407-3808-163B-8F9B-DF0C50133D1A}"/>
              </a:ext>
            </a:extLst>
          </p:cNvPr>
          <p:cNvSpPr txBox="1"/>
          <p:nvPr/>
        </p:nvSpPr>
        <p:spPr>
          <a:xfrm>
            <a:off x="914159" y="1477752"/>
            <a:ext cx="6401036" cy="4523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u="sng" dirty="0"/>
              <a:t>Goal: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Design and develop a simulation of the SPI communication between 2 Arduinos.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6" name="Picture 15" descr="A person sitting at a table with a circuit board&#10;&#10;Description automatically generated">
            <a:extLst>
              <a:ext uri="{FF2B5EF4-FFF2-40B4-BE49-F238E27FC236}">
                <a16:creationId xmlns:a16="http://schemas.microsoft.com/office/drawing/2014/main" id="{39471E0C-DAC6-A9DD-F2B3-048DB60E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21" r="10423" b="2"/>
          <a:stretch/>
        </p:blipFill>
        <p:spPr>
          <a:xfrm>
            <a:off x="8229356" y="-13063"/>
            <a:ext cx="6401045" cy="8242663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air of white speech bubbles&#10;&#10;Description automatically generated">
            <a:extLst>
              <a:ext uri="{FF2B5EF4-FFF2-40B4-BE49-F238E27FC236}">
                <a16:creationId xmlns:a16="http://schemas.microsoft.com/office/drawing/2014/main" id="{13A5FEA9-0B41-6AD5-C71B-1132FD68A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43" y="4597574"/>
            <a:ext cx="7108552" cy="3632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C36DA7-EABD-EDD6-1458-EE9DEBC35CF2}"/>
              </a:ext>
            </a:extLst>
          </p:cNvPr>
          <p:cNvSpPr txBox="1"/>
          <p:nvPr/>
        </p:nvSpPr>
        <p:spPr>
          <a:xfrm>
            <a:off x="1777285" y="4816515"/>
            <a:ext cx="175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don’t have</a:t>
            </a:r>
          </a:p>
          <a:p>
            <a:r>
              <a:rPr lang="en-US" dirty="0"/>
              <a:t>Any equipment!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B84253-A301-D5D5-23C8-621CAD87F5C5}"/>
              </a:ext>
            </a:extLst>
          </p:cNvPr>
          <p:cNvSpPr txBox="1"/>
          <p:nvPr/>
        </p:nvSpPr>
        <p:spPr>
          <a:xfrm>
            <a:off x="4121239" y="4842456"/>
            <a:ext cx="190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Know! We can </a:t>
            </a:r>
          </a:p>
          <a:p>
            <a:r>
              <a:rPr lang="en-US" dirty="0"/>
              <a:t>use Tinkercad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mple_ru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DBD01D-0509-2665-EEDF-368237DF8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37160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146862-9DDD-05E9-4D3C-5DCBA2AABD96}"/>
              </a:ext>
            </a:extLst>
          </p:cNvPr>
          <p:cNvSpPr txBox="1"/>
          <p:nvPr/>
        </p:nvSpPr>
        <p:spPr>
          <a:xfrm>
            <a:off x="450761" y="154546"/>
            <a:ext cx="11797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Tinkercad</a:t>
            </a:r>
            <a:r>
              <a:rPr lang="en-US" sz="3600" dirty="0">
                <a:latin typeface="+mj-lt"/>
              </a:rPr>
              <a:t> – A tool for designing and testing electronics projects virtually.</a:t>
            </a:r>
            <a:endParaRPr lang="en-IL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F1A92-2D95-75BA-3C8B-E7C44C489FD0}"/>
              </a:ext>
            </a:extLst>
          </p:cNvPr>
          <p:cNvSpPr txBox="1"/>
          <p:nvPr/>
        </p:nvSpPr>
        <p:spPr>
          <a:xfrm>
            <a:off x="13110693" y="2086378"/>
            <a:ext cx="321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C++ code</a:t>
            </a:r>
            <a:endParaRPr lang="en-IL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C28C7-DB76-3D3F-940D-E90C9DD65ECD}"/>
              </a:ext>
            </a:extLst>
          </p:cNvPr>
          <p:cNvSpPr txBox="1"/>
          <p:nvPr/>
        </p:nvSpPr>
        <p:spPr>
          <a:xfrm>
            <a:off x="450761" y="2471097"/>
            <a:ext cx="4556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Two Arduinos connected</a:t>
            </a:r>
          </a:p>
          <a:p>
            <a:r>
              <a:rPr lang="en-US" sz="2800" dirty="0"/>
              <a:t>With Bulbs to visualize the communication between</a:t>
            </a:r>
          </a:p>
          <a:p>
            <a:r>
              <a:rPr lang="en-US" sz="2800" dirty="0"/>
              <a:t>The master and slave</a:t>
            </a:r>
          </a:p>
          <a:p>
            <a:r>
              <a:rPr lang="en-US" sz="2800" dirty="0"/>
              <a:t>In the SPI protocol</a:t>
            </a:r>
          </a:p>
        </p:txBody>
      </p:sp>
    </p:spTree>
    <p:extLst>
      <p:ext uri="{BB962C8B-B14F-4D97-AF65-F5344CB8AC3E}">
        <p14:creationId xmlns:p14="http://schemas.microsoft.com/office/powerpoint/2010/main" val="13755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646</Words>
  <Application>Microsoft Office PowerPoint</Application>
  <PresentationFormat>Custom</PresentationFormat>
  <Paragraphs>106</Paragraphs>
  <Slides>15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Open Sans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Yaniv Gabay</cp:lastModifiedBy>
  <cp:revision>5</cp:revision>
  <dcterms:created xsi:type="dcterms:W3CDTF">2024-09-19T09:58:43Z</dcterms:created>
  <dcterms:modified xsi:type="dcterms:W3CDTF">2024-09-19T12:40:57Z</dcterms:modified>
</cp:coreProperties>
</file>